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aleway Thin"/>
      <p:regular r:id="rId24"/>
      <p:bold r:id="rId25"/>
      <p:italic r:id="rId26"/>
      <p:boldItalic r:id="rId27"/>
    </p:embeddedFont>
    <p:embeddedFont>
      <p:font typeface="Barlow Light"/>
      <p:regular r:id="rId28"/>
      <p:bold r:id="rId29"/>
      <p:italic r:id="rId30"/>
      <p:boldItalic r:id="rId31"/>
    </p:embeddedFont>
    <p:embeddedFont>
      <p:font typeface="Barlow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alewayThin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Thin-italic.fntdata"/><Relationship Id="rId25" Type="http://schemas.openxmlformats.org/officeDocument/2006/relationships/font" Target="fonts/RalewayThin-bold.fntdata"/><Relationship Id="rId28" Type="http://schemas.openxmlformats.org/officeDocument/2006/relationships/font" Target="fonts/BarlowLight-regular.fntdata"/><Relationship Id="rId27" Type="http://schemas.openxmlformats.org/officeDocument/2006/relationships/font" Target="fonts/RalewayThin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Light-boldItalic.fntdata"/><Relationship Id="rId30" Type="http://schemas.openxmlformats.org/officeDocument/2006/relationships/font" Target="fonts/BarlowLight-italic.fntdata"/><Relationship Id="rId11" Type="http://schemas.openxmlformats.org/officeDocument/2006/relationships/slide" Target="slides/slide7.xml"/><Relationship Id="rId33" Type="http://schemas.openxmlformats.org/officeDocument/2006/relationships/font" Target="fonts/Barlow-bold.fntdata"/><Relationship Id="rId10" Type="http://schemas.openxmlformats.org/officeDocument/2006/relationships/slide" Target="slides/slide6.xml"/><Relationship Id="rId32" Type="http://schemas.openxmlformats.org/officeDocument/2006/relationships/font" Target="fonts/Barlow-regular.fntdata"/><Relationship Id="rId13" Type="http://schemas.openxmlformats.org/officeDocument/2006/relationships/slide" Target="slides/slide9.xml"/><Relationship Id="rId35" Type="http://schemas.openxmlformats.org/officeDocument/2006/relationships/font" Target="fonts/Barlow-boldItalic.fntdata"/><Relationship Id="rId12" Type="http://schemas.openxmlformats.org/officeDocument/2006/relationships/slide" Target="slides/slide8.xml"/><Relationship Id="rId34" Type="http://schemas.openxmlformats.org/officeDocument/2006/relationships/font" Target="fonts/Barlow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" sz="86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8600" u="none" cap="none" strike="noStrik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9" name="Google Shape;49;p9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eq-e_n7lm2M" TargetMode="External"/><Relationship Id="rId4" Type="http://schemas.openxmlformats.org/officeDocument/2006/relationships/hyperlink" Target="https://youtu.be/GMPLav6SHUI" TargetMode="External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6.jpg"/><Relationship Id="rId7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iscord.gg/HtYVguazAv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1" y="2407472"/>
              <a:ext cx="780359" cy="1195999"/>
              <a:chOff x="3975528" y="3303922"/>
              <a:chExt cx="780359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117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/>
          <p:nvPr>
            <p:ph type="ctrTitle"/>
          </p:nvPr>
        </p:nvSpPr>
        <p:spPr>
          <a:xfrm>
            <a:off x="1076325" y="1863600"/>
            <a:ext cx="41355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SISTEM DATABASE 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339" name="Google Shape;339;p12"/>
          <p:cNvSpPr txBox="1"/>
          <p:nvPr/>
        </p:nvSpPr>
        <p:spPr>
          <a:xfrm>
            <a:off x="1076325" y="2937900"/>
            <a:ext cx="20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21 &amp; 23 Februari 2022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1"/>
          <p:cNvSpPr txBox="1"/>
          <p:nvPr>
            <p:ph type="title"/>
          </p:nvPr>
        </p:nvSpPr>
        <p:spPr>
          <a:xfrm>
            <a:off x="457200" y="605600"/>
            <a:ext cx="67584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Sistem Database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540" name="Google Shape;540;p21"/>
          <p:cNvSpPr txBox="1"/>
          <p:nvPr>
            <p:ph idx="1" type="body"/>
          </p:nvPr>
        </p:nvSpPr>
        <p:spPr>
          <a:xfrm>
            <a:off x="457200" y="1995750"/>
            <a:ext cx="73347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00"/>
              <a:buChar char="▸"/>
            </a:pPr>
            <a:r>
              <a:rPr lang="en" sz="1700"/>
              <a:t>Sistem Database adalah sebuah sistem penyusun dan pengelolaan record-record menggunakan perangkat komputer</a:t>
            </a:r>
            <a:endParaRPr sz="1700"/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▸"/>
            </a:pPr>
            <a:r>
              <a:rPr lang="en" sz="1700"/>
              <a:t>Tujuannya untuk menyimpan atau merekam serta memelihara keseluruhan data sebuah organisasi/perusahaan sehingga mampu menyediakan informasi yang optimal dimana nantinya dapat digunakan untuk kepentingan proses pengambilan keputusan.</a:t>
            </a:r>
            <a:endParaRPr sz="1700"/>
          </a:p>
        </p:txBody>
      </p:sp>
      <p:sp>
        <p:nvSpPr>
          <p:cNvPr id="541" name="Google Shape;541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"/>
          <p:cNvSpPr txBox="1"/>
          <p:nvPr>
            <p:ph type="ctrTitle"/>
          </p:nvPr>
        </p:nvSpPr>
        <p:spPr>
          <a:xfrm>
            <a:off x="1100450" y="1710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MySQL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3"/>
          <p:cNvSpPr txBox="1"/>
          <p:nvPr>
            <p:ph type="title"/>
          </p:nvPr>
        </p:nvSpPr>
        <p:spPr>
          <a:xfrm>
            <a:off x="457200" y="605600"/>
            <a:ext cx="67584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MySQL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552" name="Google Shape;552;p23"/>
          <p:cNvSpPr txBox="1"/>
          <p:nvPr>
            <p:ph idx="1" type="body"/>
          </p:nvPr>
        </p:nvSpPr>
        <p:spPr>
          <a:xfrm>
            <a:off x="457200" y="1995750"/>
            <a:ext cx="73347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00"/>
              <a:buChar char="▸"/>
            </a:pPr>
            <a:r>
              <a:rPr lang="en" sz="1700"/>
              <a:t>MySQL adalah sebuah perangkat lunak  DBMS yang multithread, multi-user, dengan sekitar enam juta instalasi di seluruh dunia. </a:t>
            </a:r>
            <a:endParaRPr sz="1700"/>
          </a:p>
          <a:p>
            <a:pPr indent="-32385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▸"/>
            </a:pPr>
            <a:r>
              <a:rPr lang="en" sz="1700"/>
              <a:t>MySQL dapat diimplementasikan pada penggunaan aplikasi berbasis desktop maupun pada aplikasi berbasis web. Implementasi MySQL berbasis desktop dapat menggunakan beberapa perangkat pemrograman terkenal seperti Borland Delphi, C#, atau Visual Basic. Sedangkan implementasinya dengan web, MySQL dapat diintegrasikan dengan PHP.</a:t>
            </a:r>
            <a:endParaRPr sz="1700"/>
          </a:p>
        </p:txBody>
      </p:sp>
      <p:sp>
        <p:nvSpPr>
          <p:cNvPr id="553" name="Google Shape;553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Install MySQL</a:t>
            </a:r>
            <a:endParaRPr/>
          </a:p>
        </p:txBody>
      </p:sp>
      <p:sp>
        <p:nvSpPr>
          <p:cNvPr id="559" name="Google Shape;559;p24"/>
          <p:cNvSpPr txBox="1"/>
          <p:nvPr>
            <p:ph idx="1" type="body"/>
          </p:nvPr>
        </p:nvSpPr>
        <p:spPr>
          <a:xfrm>
            <a:off x="457200" y="3662475"/>
            <a:ext cx="73995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Link Windows: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https://www.youtube.com/watch?v=eq-e_n7lm2M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Link Mac OS: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https://youtu.be/GMPLav6SHUI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60" name="Google Shape;560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2096" y="1688300"/>
            <a:ext cx="3138629" cy="16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Tugas</a:t>
            </a:r>
            <a:endParaRPr/>
          </a:p>
        </p:txBody>
      </p:sp>
      <p:sp>
        <p:nvSpPr>
          <p:cNvPr id="567" name="Google Shape;567;p2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Install MySQL pada laptop masing-masing.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Baca dan pelajari mengenai Entity Relationship Diagram (ERD)</a:t>
            </a:r>
            <a:endParaRPr/>
          </a:p>
        </p:txBody>
      </p:sp>
      <p:sp>
        <p:nvSpPr>
          <p:cNvPr id="568" name="Google Shape;568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4" name="Google Shape;574;p26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575" name="Google Shape;575;p26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2" name="Google Shape;632;p26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633" name="Google Shape;633;p26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634" name="Google Shape;634;p26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26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26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37" name="Google Shape;637;p26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40" name="Google Shape;640;p26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26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26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26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26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26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26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26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26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26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26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26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26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26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26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26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26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26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26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26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26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26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26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26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26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26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26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26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26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26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26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26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26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26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26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26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26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26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26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26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26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26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26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26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26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26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26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26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26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26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26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26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26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26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26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26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26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26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26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26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26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26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26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26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04" name="Google Shape;704;p26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705" name="Google Shape;705;p26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11" name="Google Shape;711;p26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26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26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14" name="Google Shape;714;p26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0" name="Google Shape;720;p26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72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THANKS!</a:t>
            </a:r>
            <a:endParaRPr b="0" i="0" sz="7200" u="none" cap="none" strike="noStrike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21" name="Google Shape;721;p26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i="0" sz="36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Asisten Praktikum</a:t>
            </a:r>
            <a:endParaRPr/>
          </a:p>
        </p:txBody>
      </p:sp>
      <p:sp>
        <p:nvSpPr>
          <p:cNvPr id="345" name="Google Shape;345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9325" y="1808700"/>
            <a:ext cx="1322674" cy="17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5775" y="1804132"/>
            <a:ext cx="1322676" cy="176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3500" y="1810350"/>
            <a:ext cx="1080899" cy="17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3"/>
          <p:cNvPicPr preferRelativeResize="0"/>
          <p:nvPr/>
        </p:nvPicPr>
        <p:blipFill rotWithShape="1">
          <a:blip r:embed="rId6">
            <a:alphaModFix/>
          </a:blip>
          <a:srcRect b="41448" l="30759" r="29736" t="25796"/>
          <a:stretch/>
        </p:blipFill>
        <p:spPr>
          <a:xfrm>
            <a:off x="970550" y="1810350"/>
            <a:ext cx="1249827" cy="176479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3"/>
          <p:cNvSpPr txBox="1"/>
          <p:nvPr/>
        </p:nvSpPr>
        <p:spPr>
          <a:xfrm>
            <a:off x="1006325" y="3728300"/>
            <a:ext cx="10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Anov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51" name="Google Shape;351;p13"/>
          <p:cNvSpPr txBox="1"/>
          <p:nvPr/>
        </p:nvSpPr>
        <p:spPr>
          <a:xfrm>
            <a:off x="2482013" y="3728300"/>
            <a:ext cx="10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Rihlan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52" name="Google Shape;352;p13"/>
          <p:cNvSpPr txBox="1"/>
          <p:nvPr/>
        </p:nvSpPr>
        <p:spPr>
          <a:xfrm>
            <a:off x="3957713" y="3728300"/>
            <a:ext cx="10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Abim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53" name="Google Shape;353;p13"/>
          <p:cNvSpPr txBox="1"/>
          <p:nvPr/>
        </p:nvSpPr>
        <p:spPr>
          <a:xfrm>
            <a:off x="6770213" y="3728300"/>
            <a:ext cx="10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Rian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54" name="Google Shape;35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9800" y="1810351"/>
            <a:ext cx="1384100" cy="176359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3"/>
          <p:cNvSpPr txBox="1"/>
          <p:nvPr/>
        </p:nvSpPr>
        <p:spPr>
          <a:xfrm>
            <a:off x="5281388" y="3728300"/>
            <a:ext cx="10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Muaz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Classroom</a:t>
            </a:r>
            <a:endParaRPr/>
          </a:p>
        </p:txBody>
      </p:sp>
      <p:sp>
        <p:nvSpPr>
          <p:cNvPr id="361" name="Google Shape;361;p14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Kelas A: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mvrqpme</a:t>
            </a:r>
            <a:endParaRPr/>
          </a:p>
        </p:txBody>
      </p:sp>
      <p:sp>
        <p:nvSpPr>
          <p:cNvPr id="362" name="Google Shape;362;p14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Kelas B: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xphocu6</a:t>
            </a:r>
            <a:endParaRPr/>
          </a:p>
        </p:txBody>
      </p:sp>
      <p:sp>
        <p:nvSpPr>
          <p:cNvPr id="363" name="Google Shape;363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369" name="Google Shape;369;p15"/>
          <p:cNvSpPr txBox="1"/>
          <p:nvPr>
            <p:ph idx="1" type="body"/>
          </p:nvPr>
        </p:nvSpPr>
        <p:spPr>
          <a:xfrm>
            <a:off x="3386838" y="3794813"/>
            <a:ext cx="2370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discord.gg/HtYVguazAv</a:t>
            </a:r>
            <a:endParaRPr/>
          </a:p>
        </p:txBody>
      </p:sp>
      <p:sp>
        <p:nvSpPr>
          <p:cNvPr id="370" name="Google Shape;370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4775" y="940388"/>
            <a:ext cx="2854426" cy="285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"/>
          <p:cNvSpPr txBox="1"/>
          <p:nvPr>
            <p:ph idx="1" type="body"/>
          </p:nvPr>
        </p:nvSpPr>
        <p:spPr>
          <a:xfrm>
            <a:off x="407075" y="1516625"/>
            <a:ext cx="57918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300"/>
              <a:buFont typeface="Barlow"/>
              <a:buChar char="●"/>
            </a:pPr>
            <a:r>
              <a:rPr lang="en" sz="1300">
                <a:solidFill>
                  <a:srgbClr val="0C2E3A"/>
                </a:solidFill>
                <a:latin typeface="Barlow"/>
                <a:ea typeface="Barlow"/>
                <a:cs typeface="Barlow"/>
                <a:sym typeface="Barlow"/>
              </a:rPr>
              <a:t>Mengambil mata kuliah Sistem Database I</a:t>
            </a:r>
            <a:endParaRPr sz="1300">
              <a:solidFill>
                <a:srgbClr val="0C2E3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300"/>
              <a:buFont typeface="Barlow"/>
              <a:buChar char="●"/>
            </a:pPr>
            <a:r>
              <a:rPr lang="en" sz="1300">
                <a:solidFill>
                  <a:srgbClr val="0C2E3A"/>
                </a:solidFill>
                <a:latin typeface="Barlow"/>
                <a:ea typeface="Barlow"/>
                <a:cs typeface="Barlow"/>
                <a:sym typeface="Barlow"/>
              </a:rPr>
              <a:t>Toleransi telat 15 menit.</a:t>
            </a:r>
            <a:endParaRPr sz="1300">
              <a:solidFill>
                <a:srgbClr val="0C2E3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300"/>
              <a:buFont typeface="Barlow"/>
              <a:buChar char="●"/>
            </a:pPr>
            <a:r>
              <a:rPr lang="en" sz="1300">
                <a:solidFill>
                  <a:srgbClr val="0C2E3A"/>
                </a:solidFill>
                <a:latin typeface="Barlow"/>
                <a:ea typeface="Barlow"/>
                <a:cs typeface="Barlow"/>
                <a:sym typeface="Barlow"/>
              </a:rPr>
              <a:t>Minimum kehadiran 80%.</a:t>
            </a:r>
            <a:endParaRPr sz="1300">
              <a:solidFill>
                <a:srgbClr val="0C2E3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300"/>
              <a:buFont typeface="Barlow"/>
              <a:buChar char="●"/>
            </a:pPr>
            <a:r>
              <a:rPr lang="en" sz="1300">
                <a:solidFill>
                  <a:srgbClr val="0C2E3A"/>
                </a:solidFill>
                <a:latin typeface="Barlow"/>
                <a:ea typeface="Barlow"/>
                <a:cs typeface="Barlow"/>
                <a:sym typeface="Barlow"/>
              </a:rPr>
              <a:t>Tidak melakukan kegiatan yang mengganggu jalannya praktikum.</a:t>
            </a:r>
            <a:endParaRPr sz="1300">
              <a:solidFill>
                <a:srgbClr val="0C2E3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300"/>
              <a:buFont typeface="Barlow"/>
              <a:buChar char="●"/>
            </a:pPr>
            <a:r>
              <a:rPr lang="en" sz="1300">
                <a:solidFill>
                  <a:srgbClr val="0C2E3A"/>
                </a:solidFill>
                <a:latin typeface="Barlow"/>
                <a:ea typeface="Barlow"/>
                <a:cs typeface="Barlow"/>
                <a:sym typeface="Barlow"/>
              </a:rPr>
              <a:t>Jika tidak sedang berbicara atau bertanya dalam konteks praktikum yang sedang berjalan, diharap untuk mute mic-nya.</a:t>
            </a:r>
            <a:endParaRPr sz="1300">
              <a:solidFill>
                <a:srgbClr val="0C2E3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300"/>
              <a:buFont typeface="Barlow"/>
              <a:buChar char="●"/>
            </a:pPr>
            <a:r>
              <a:rPr lang="en" sz="1300">
                <a:solidFill>
                  <a:srgbClr val="0C2E3A"/>
                </a:solidFill>
                <a:latin typeface="Barlow"/>
                <a:ea typeface="Barlow"/>
                <a:cs typeface="Barlow"/>
                <a:sym typeface="Barlow"/>
              </a:rPr>
              <a:t>Di akhir praktikum, praktikan harus on cam untuk sesi dokumentasi</a:t>
            </a:r>
            <a:endParaRPr sz="1300">
              <a:solidFill>
                <a:srgbClr val="0C2E3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id="377" name="Google Shape;377;p16"/>
          <p:cNvSpPr txBox="1"/>
          <p:nvPr>
            <p:ph type="title"/>
          </p:nvPr>
        </p:nvSpPr>
        <p:spPr>
          <a:xfrm>
            <a:off x="457200" y="605600"/>
            <a:ext cx="6114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Peraturan Praktikum</a:t>
            </a:r>
            <a:endParaRPr/>
          </a:p>
        </p:txBody>
      </p:sp>
      <p:sp>
        <p:nvSpPr>
          <p:cNvPr id="378" name="Google Shape;378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9" name="Google Shape;379;p16"/>
          <p:cNvGrpSpPr/>
          <p:nvPr/>
        </p:nvGrpSpPr>
        <p:grpSpPr>
          <a:xfrm>
            <a:off x="6734918" y="2140268"/>
            <a:ext cx="2057952" cy="2496515"/>
            <a:chOff x="2533225" y="322726"/>
            <a:chExt cx="3925890" cy="4762523"/>
          </a:xfrm>
        </p:grpSpPr>
        <p:sp>
          <p:nvSpPr>
            <p:cNvPr id="380" name="Google Shape;380;p16"/>
            <p:cNvSpPr/>
            <p:nvPr/>
          </p:nvSpPr>
          <p:spPr>
            <a:xfrm>
              <a:off x="3796336" y="2589414"/>
              <a:ext cx="682110" cy="393573"/>
            </a:xfrm>
            <a:custGeom>
              <a:rect b="b" l="l" r="r" t="t"/>
              <a:pathLst>
                <a:path extrusionOk="0" h="393573" w="68211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3809355" y="2149168"/>
              <a:ext cx="705962" cy="408622"/>
            </a:xfrm>
            <a:custGeom>
              <a:rect b="b" l="l" r="r" t="t"/>
              <a:pathLst>
                <a:path extrusionOk="0" h="408622" w="705962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4162289" y="2390151"/>
              <a:ext cx="329177" cy="571404"/>
            </a:xfrm>
            <a:custGeom>
              <a:rect b="b" l="l" r="r" t="t"/>
              <a:pathLst>
                <a:path extrusionOk="0" h="571404" w="329177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3833207" y="2390151"/>
              <a:ext cx="329081" cy="571404"/>
            </a:xfrm>
            <a:custGeom>
              <a:rect b="b" l="l" r="r" t="t"/>
              <a:pathLst>
                <a:path extrusionOk="0" h="571404" w="329081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3833207" y="2390151"/>
              <a:ext cx="329081" cy="287940"/>
            </a:xfrm>
            <a:custGeom>
              <a:rect b="b" l="l" r="r" t="t"/>
              <a:pathLst>
                <a:path extrusionOk="0" h="287940" w="329081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4162289" y="2390151"/>
              <a:ext cx="329177" cy="287940"/>
            </a:xfrm>
            <a:custGeom>
              <a:rect b="b" l="l" r="r" t="t"/>
              <a:pathLst>
                <a:path extrusionOk="0" h="287940" w="329177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3809355" y="2353479"/>
              <a:ext cx="352933" cy="307181"/>
            </a:xfrm>
            <a:custGeom>
              <a:rect b="b" l="l" r="r" t="t"/>
              <a:pathLst>
                <a:path extrusionOk="0" h="307181" w="352933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4162289" y="2353479"/>
              <a:ext cx="353029" cy="307181"/>
            </a:xfrm>
            <a:custGeom>
              <a:rect b="b" l="l" r="r" t="t"/>
              <a:pathLst>
                <a:path extrusionOk="0" h="307181" w="353029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4379054" y="3098705"/>
              <a:ext cx="1297601" cy="763520"/>
            </a:xfrm>
            <a:custGeom>
              <a:rect b="b" l="l" r="r" t="t"/>
              <a:pathLst>
                <a:path extrusionOk="0" h="763520" w="1297601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4481013" y="322726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5530597" y="3624781"/>
              <a:ext cx="70985" cy="153066"/>
            </a:xfrm>
            <a:custGeom>
              <a:rect b="b" l="l" r="r" t="t"/>
              <a:pathLst>
                <a:path extrusionOk="0" h="153066" w="70985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4467139" y="329893"/>
              <a:ext cx="65379" cy="96678"/>
            </a:xfrm>
            <a:custGeom>
              <a:rect b="b" l="l" r="r" t="t"/>
              <a:pathLst>
                <a:path extrusionOk="0" h="96678" w="65379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4423901" y="351343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4414398" y="357753"/>
              <a:ext cx="1171599" cy="3426525"/>
            </a:xfrm>
            <a:custGeom>
              <a:rect b="b" l="l" r="r" t="t"/>
              <a:pathLst>
                <a:path extrusionOk="0" h="3426525" w="1171599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4479777" y="459022"/>
              <a:ext cx="1041506" cy="3182614"/>
            </a:xfrm>
            <a:custGeom>
              <a:rect b="b" l="l" r="r" t="t"/>
              <a:pathLst>
                <a:path extrusionOk="0" h="3182614" w="1041506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6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rect b="b" l="l" r="r" t="t"/>
              <a:pathLst>
                <a:path extrusionOk="0" h="80859" w="46533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4988272" y="730303"/>
              <a:ext cx="23851" cy="30807"/>
            </a:xfrm>
            <a:custGeom>
              <a:rect b="b" l="l" r="r" t="t"/>
              <a:pathLst>
                <a:path extrusionOk="0" h="30807" w="23851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5609185" y="1342555"/>
              <a:ext cx="26417" cy="145526"/>
            </a:xfrm>
            <a:custGeom>
              <a:rect b="b" l="l" r="r" t="t"/>
              <a:pathLst>
                <a:path extrusionOk="0" h="145526" w="26417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5609185" y="1517667"/>
              <a:ext cx="26417" cy="145530"/>
            </a:xfrm>
            <a:custGeom>
              <a:rect b="b" l="l" r="r" t="t"/>
              <a:pathLst>
                <a:path extrusionOk="0" h="145530" w="26417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4598943" y="668398"/>
              <a:ext cx="778468" cy="1303739"/>
            </a:xfrm>
            <a:custGeom>
              <a:rect b="b" l="l" r="r" t="t"/>
              <a:pathLst>
                <a:path extrusionOk="0" h="1303739" w="778468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4598943" y="1688145"/>
              <a:ext cx="778468" cy="1303647"/>
            </a:xfrm>
            <a:custGeom>
              <a:rect b="b" l="l" r="r" t="t"/>
              <a:pathLst>
                <a:path extrusionOk="0" h="1303647" w="778468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99323" y="2707876"/>
              <a:ext cx="778184" cy="892902"/>
            </a:xfrm>
            <a:custGeom>
              <a:rect b="b" l="l" r="r" t="t"/>
              <a:pathLst>
                <a:path extrusionOk="0" h="892902" w="778184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4781159" y="1048176"/>
              <a:ext cx="416151" cy="544252"/>
            </a:xfrm>
            <a:custGeom>
              <a:rect b="b" l="l" r="r" t="t"/>
              <a:pathLst>
                <a:path extrusionOk="0" h="544252" w="416151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4812185" y="2127070"/>
              <a:ext cx="353313" cy="495871"/>
            </a:xfrm>
            <a:custGeom>
              <a:rect b="b" l="l" r="r" t="t"/>
              <a:pathLst>
                <a:path extrusionOk="0" h="495871" w="353313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4825774" y="2064110"/>
              <a:ext cx="326421" cy="236124"/>
            </a:xfrm>
            <a:custGeom>
              <a:rect b="b" l="l" r="r" t="t"/>
              <a:pathLst>
                <a:path extrusionOk="0" h="236124" w="326421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4803918" y="3156860"/>
              <a:ext cx="410711" cy="349715"/>
            </a:xfrm>
            <a:custGeom>
              <a:rect b="b" l="l" r="r" t="t"/>
              <a:pathLst>
                <a:path extrusionOk="0" h="349715" w="410711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4593051" y="480769"/>
              <a:ext cx="842423" cy="783621"/>
            </a:xfrm>
            <a:custGeom>
              <a:rect b="b" l="l" r="r" t="t"/>
              <a:pathLst>
                <a:path extrusionOk="0" h="783621" w="842423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4315759" y="484198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4419530" y="544206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4523395" y="604308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4627166" y="66431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4730936" y="72441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4834707" y="78442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4938478" y="84452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5042248" y="904537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4316519" y="69355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4420290" y="753661"/>
              <a:ext cx="103865" cy="97152"/>
            </a:xfrm>
            <a:custGeom>
              <a:rect b="b" l="l" r="r" t="t"/>
              <a:pathLst>
                <a:path extrusionOk="0" h="97152" w="103865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4524441" y="81366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4627926" y="873771"/>
              <a:ext cx="103770" cy="97187"/>
            </a:xfrm>
            <a:custGeom>
              <a:rect b="b" l="l" r="r" t="t"/>
              <a:pathLst>
                <a:path extrusionOk="0" h="97187" w="10377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4731697" y="93377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4835467" y="99388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4939238" y="1053889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5043008" y="111399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16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424" name="Google Shape;424;p16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rect b="b" l="l" r="r" t="t"/>
                <a:pathLst>
                  <a:path extrusionOk="0" h="97152" w="103865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rect b="b" l="l" r="r" t="t"/>
                <a:pathLst>
                  <a:path extrusionOk="0" h="97187" w="10377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2" name="Google Shape;432;p16"/>
            <p:cNvSpPr/>
            <p:nvPr/>
          </p:nvSpPr>
          <p:spPr>
            <a:xfrm>
              <a:off x="5776434" y="3835950"/>
              <a:ext cx="422399" cy="244506"/>
            </a:xfrm>
            <a:custGeom>
              <a:rect b="b" l="l" r="r" t="t"/>
              <a:pathLst>
                <a:path extrusionOk="0" h="244506" w="422399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5919927" y="3349699"/>
              <a:ext cx="376785" cy="648842"/>
            </a:xfrm>
            <a:custGeom>
              <a:rect b="b" l="l" r="r" t="t"/>
              <a:pathLst>
                <a:path extrusionOk="0" h="648842" w="376785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821952" y="3404277"/>
              <a:ext cx="376880" cy="648747"/>
            </a:xfrm>
            <a:custGeom>
              <a:rect b="b" l="l" r="r" t="t"/>
              <a:pathLst>
                <a:path extrusionOk="0" h="648747" w="37688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151700" y="3513243"/>
              <a:ext cx="145012" cy="539781"/>
            </a:xfrm>
            <a:custGeom>
              <a:rect b="b" l="l" r="r" t="t"/>
              <a:pathLst>
                <a:path extrusionOk="0" h="539781" w="145012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5869087" y="3349699"/>
              <a:ext cx="97973" cy="104584"/>
            </a:xfrm>
            <a:custGeom>
              <a:rect b="b" l="l" r="r" t="t"/>
              <a:pathLst>
                <a:path extrusionOk="0" h="104584" w="97973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5939787" y="3382376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6031584" y="3326084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5273451" y="4003686"/>
              <a:ext cx="608559" cy="352234"/>
            </a:xfrm>
            <a:custGeom>
              <a:rect b="b" l="l" r="r" t="t"/>
              <a:pathLst>
                <a:path extrusionOk="0" h="352234" w="608559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5480232" y="3303313"/>
              <a:ext cx="542799" cy="934592"/>
            </a:xfrm>
            <a:custGeom>
              <a:rect b="b" l="l" r="r" t="t"/>
              <a:pathLst>
                <a:path extrusionOk="0" h="934592" w="542799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5339115" y="3381894"/>
              <a:ext cx="542894" cy="934592"/>
            </a:xfrm>
            <a:custGeom>
              <a:rect b="b" l="l" r="r" t="t"/>
              <a:pathLst>
                <a:path extrusionOk="0" h="934592" w="542894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5814160" y="3538961"/>
              <a:ext cx="208871" cy="777525"/>
            </a:xfrm>
            <a:custGeom>
              <a:rect b="b" l="l" r="r" t="t"/>
              <a:pathLst>
                <a:path extrusionOk="0" h="777525" w="208871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5406965" y="3303313"/>
              <a:ext cx="141116" cy="150685"/>
            </a:xfrm>
            <a:custGeom>
              <a:rect b="b" l="l" r="r" t="t"/>
              <a:pathLst>
                <a:path extrusionOk="0" h="150685" w="141116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5508835" y="3350470"/>
              <a:ext cx="203454" cy="206683"/>
            </a:xfrm>
            <a:custGeom>
              <a:rect b="b" l="l" r="r" t="t"/>
              <a:pathLst>
                <a:path extrusionOk="0" h="206683" w="203454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5641209" y="3269779"/>
              <a:ext cx="203454" cy="206316"/>
            </a:xfrm>
            <a:custGeom>
              <a:rect b="b" l="l" r="r" t="t"/>
              <a:pathLst>
                <a:path extrusionOk="0" h="206316" w="203454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70326" y="2746576"/>
              <a:ext cx="431236" cy="248888"/>
            </a:xfrm>
            <a:custGeom>
              <a:rect b="b" l="l" r="r" t="t"/>
              <a:pathLst>
                <a:path extrusionOk="0" h="248888" w="431236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88571" y="2474923"/>
              <a:ext cx="435798" cy="252221"/>
            </a:xfrm>
            <a:custGeom>
              <a:rect b="b" l="l" r="r" t="t"/>
              <a:pathLst>
                <a:path extrusionOk="0" h="252221" w="435798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606470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403301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403301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606470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88571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606470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6048784" y="4120462"/>
              <a:ext cx="389804" cy="224885"/>
            </a:xfrm>
            <a:custGeom>
              <a:rect b="b" l="l" r="r" t="t"/>
              <a:pathLst>
                <a:path extrusionOk="0" h="224885" w="389804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6065699" y="3875193"/>
              <a:ext cx="393415" cy="227647"/>
            </a:xfrm>
            <a:custGeom>
              <a:rect b="b" l="l" r="r" t="t"/>
              <a:pathLst>
                <a:path extrusionOk="0" h="227647" w="393415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6262407" y="4009401"/>
              <a:ext cx="183404" cy="318420"/>
            </a:xfrm>
            <a:custGeom>
              <a:rect b="b" l="l" r="r" t="t"/>
              <a:pathLst>
                <a:path extrusionOk="0" h="318420" w="183404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079003" y="4009401"/>
              <a:ext cx="183403" cy="318420"/>
            </a:xfrm>
            <a:custGeom>
              <a:rect b="b" l="l" r="r" t="t"/>
              <a:pathLst>
                <a:path extrusionOk="0" h="318420" w="183403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6079003" y="4009401"/>
              <a:ext cx="183403" cy="160496"/>
            </a:xfrm>
            <a:custGeom>
              <a:rect b="b" l="l" r="r" t="t"/>
              <a:pathLst>
                <a:path extrusionOk="0" h="160496" w="183403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6262407" y="4009401"/>
              <a:ext cx="183404" cy="160496"/>
            </a:xfrm>
            <a:custGeom>
              <a:rect b="b" l="l" r="r" t="t"/>
              <a:pathLst>
                <a:path extrusionOk="0" h="160496" w="183404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065699" y="3989017"/>
              <a:ext cx="196707" cy="171164"/>
            </a:xfrm>
            <a:custGeom>
              <a:rect b="b" l="l" r="r" t="t"/>
              <a:pathLst>
                <a:path extrusionOk="0" h="171164" w="196707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262407" y="3989017"/>
              <a:ext cx="196708" cy="171164"/>
            </a:xfrm>
            <a:custGeom>
              <a:rect b="b" l="l" r="r" t="t"/>
              <a:pathLst>
                <a:path extrusionOk="0" h="171164" w="196708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676221" y="3054710"/>
              <a:ext cx="439504" cy="254317"/>
            </a:xfrm>
            <a:custGeom>
              <a:rect b="b" l="l" r="r" t="t"/>
              <a:pathLst>
                <a:path extrusionOk="0" h="254317" w="439504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825510" y="2548837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723640" y="2605606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4066691" y="2719049"/>
              <a:ext cx="150904" cy="561498"/>
            </a:xfrm>
            <a:custGeom>
              <a:rect b="b" l="l" r="r" t="t"/>
              <a:pathLst>
                <a:path extrusionOk="0" h="561498" w="150904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772674" y="2548837"/>
              <a:ext cx="101869" cy="108775"/>
            </a:xfrm>
            <a:custGeom>
              <a:rect b="b" l="l" r="r" t="t"/>
              <a:pathLst>
                <a:path extrusionOk="0" h="108775" w="101869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846226" y="258352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941824" y="252456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2533225" y="4605761"/>
              <a:ext cx="828643" cy="479488"/>
            </a:xfrm>
            <a:custGeom>
              <a:rect b="b" l="l" r="r" t="t"/>
              <a:pathLst>
                <a:path extrusionOk="0" h="479488" w="828643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2599924" y="3049662"/>
              <a:ext cx="198618" cy="433482"/>
            </a:xfrm>
            <a:custGeom>
              <a:rect b="b" l="l" r="r" t="t"/>
              <a:pathLst>
                <a:path extrusionOk="0" h="433482" w="198618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2627967" y="2871431"/>
              <a:ext cx="142827" cy="275330"/>
            </a:xfrm>
            <a:custGeom>
              <a:rect b="b" l="l" r="r" t="t"/>
              <a:pathLst>
                <a:path extrusionOk="0" h="275330" w="142827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2942472" y="4777576"/>
              <a:ext cx="307903" cy="173671"/>
            </a:xfrm>
            <a:custGeom>
              <a:rect b="b" l="l" r="r" t="t"/>
              <a:pathLst>
                <a:path extrusionOk="0" h="173671" w="307903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2947261" y="4806358"/>
              <a:ext cx="303072" cy="144889"/>
            </a:xfrm>
            <a:custGeom>
              <a:rect b="b" l="l" r="r" t="t"/>
              <a:pathLst>
                <a:path extrusionOk="0" h="144889" w="303072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2717232" y="4676188"/>
              <a:ext cx="307831" cy="173712"/>
            </a:xfrm>
            <a:custGeom>
              <a:rect b="b" l="l" r="r" t="t"/>
              <a:pathLst>
                <a:path extrusionOk="0" h="173712" w="307831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2722045" y="4705011"/>
              <a:ext cx="303068" cy="144889"/>
            </a:xfrm>
            <a:custGeom>
              <a:rect b="b" l="l" r="r" t="t"/>
              <a:pathLst>
                <a:path extrusionOk="0" h="144889" w="303068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2717265" y="3551725"/>
              <a:ext cx="450461" cy="1274557"/>
            </a:xfrm>
            <a:custGeom>
              <a:rect b="b" l="l" r="r" t="t"/>
              <a:pathLst>
                <a:path extrusionOk="0" h="1274557" w="450461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2775050" y="2505974"/>
              <a:ext cx="327076" cy="524521"/>
            </a:xfrm>
            <a:custGeom>
              <a:rect b="b" l="l" r="r" t="t"/>
              <a:pathLst>
                <a:path extrusionOk="0" h="524521" w="327076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2660025" y="2867302"/>
              <a:ext cx="502799" cy="834581"/>
            </a:xfrm>
            <a:custGeom>
              <a:rect b="b" l="l" r="r" t="t"/>
              <a:pathLst>
                <a:path extrusionOk="0" h="834581" w="502799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024379" y="2981457"/>
              <a:ext cx="633923" cy="498110"/>
            </a:xfrm>
            <a:custGeom>
              <a:rect b="b" l="l" r="r" t="t"/>
              <a:pathLst>
                <a:path extrusionOk="0" h="498110" w="633923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001678" y="2971210"/>
              <a:ext cx="194366" cy="284908"/>
            </a:xfrm>
            <a:custGeom>
              <a:rect b="b" l="l" r="r" t="t"/>
              <a:pathLst>
                <a:path extrusionOk="0" h="284908" w="194366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2785215" y="2483249"/>
              <a:ext cx="317013" cy="350275"/>
            </a:xfrm>
            <a:custGeom>
              <a:rect b="b" l="l" r="r" t="t"/>
              <a:pathLst>
                <a:path extrusionOk="0" h="350275" w="317013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66812" y="3201065"/>
              <a:ext cx="95905" cy="84340"/>
            </a:xfrm>
            <a:custGeom>
              <a:rect b="b" l="l" r="r" t="t"/>
              <a:pathLst>
                <a:path extrusionOk="0" h="84340" w="95905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3" name="Google Shape;483;p16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484" name="Google Shape;484;p16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rect b="b" l="l" r="r" t="t"/>
                <a:pathLst>
                  <a:path extrusionOk="0" h="159820" w="275954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rect b="b" l="l" r="r" t="t"/>
                <a:pathLst>
                  <a:path extrusionOk="0" h="6572" w="7697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rect b="b" l="l" r="r" t="t"/>
                <a:pathLst>
                  <a:path extrusionOk="0" h="6286" w="6081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rect b="b" l="l" r="r" t="t"/>
                <a:pathLst>
                  <a:path extrusionOk="0" h="159768" w="275954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rect b="b" l="l" r="r" t="t"/>
                <a:pathLst>
                  <a:path extrusionOk="0" h="8583" w="11593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rect b="b" l="l" r="r" t="t"/>
                <a:pathLst>
                  <a:path extrusionOk="0" h="7715" w="10739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rect b="b" l="l" r="r" t="t"/>
                <a:pathLst>
                  <a:path extrusionOk="0" h="7810" w="10738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rect b="b" l="l" r="r" t="t"/>
                <a:pathLst>
                  <a:path extrusionOk="0" h="159785" w="275954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rect b="b" l="l" r="r" t="t"/>
                <a:pathLst>
                  <a:path extrusionOk="0" h="3619" w="6461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rect b="b" l="l" r="r" t="t"/>
                <a:pathLst>
                  <a:path extrusionOk="0" h="1547" w="2668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4" name="Google Shape;504;p16"/>
            <p:cNvSpPr/>
            <p:nvPr/>
          </p:nvSpPr>
          <p:spPr>
            <a:xfrm>
              <a:off x="3497758" y="3222825"/>
              <a:ext cx="163253" cy="135636"/>
            </a:xfrm>
            <a:custGeom>
              <a:rect b="b" l="l" r="r" t="t"/>
              <a:pathLst>
                <a:path extrusionOk="0" h="135636" w="163253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5866407" y="1508477"/>
              <a:ext cx="336298" cy="520294"/>
            </a:xfrm>
            <a:custGeom>
              <a:rect b="b" l="l" r="r" t="t"/>
              <a:pathLst>
                <a:path extrusionOk="0" h="520294" w="336298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5848921" y="1535134"/>
              <a:ext cx="307985" cy="495867"/>
            </a:xfrm>
            <a:custGeom>
              <a:rect b="b" l="l" r="r" t="t"/>
              <a:pathLst>
                <a:path extrusionOk="0" h="495867" w="307985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5914777" y="1634489"/>
              <a:ext cx="176087" cy="297735"/>
            </a:xfrm>
            <a:custGeom>
              <a:rect b="b" l="l" r="r" t="t"/>
              <a:pathLst>
                <a:path extrusionOk="0" h="297735" w="176087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825908" y="830009"/>
              <a:ext cx="336307" cy="520393"/>
            </a:xfrm>
            <a:custGeom>
              <a:rect b="b" l="l" r="r" t="t"/>
              <a:pathLst>
                <a:path extrusionOk="0" h="520393" w="336307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808424" y="856397"/>
              <a:ext cx="307985" cy="495973"/>
            </a:xfrm>
            <a:custGeom>
              <a:rect b="b" l="l" r="r" t="t"/>
              <a:pathLst>
                <a:path extrusionOk="0" h="495973" w="307985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864395" y="989404"/>
              <a:ext cx="196042" cy="250697"/>
            </a:xfrm>
            <a:custGeom>
              <a:rect b="b" l="l" r="r" t="t"/>
              <a:pathLst>
                <a:path extrusionOk="0" h="250697" w="196042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Sistem Penilaian</a:t>
            </a:r>
            <a:endParaRPr/>
          </a:p>
        </p:txBody>
      </p:sp>
      <p:sp>
        <p:nvSpPr>
          <p:cNvPr id="516" name="Google Shape;516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17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1950" y="1364850"/>
            <a:ext cx="5094987" cy="3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"/>
          <p:cNvSpPr txBox="1"/>
          <p:nvPr>
            <p:ph type="ctrTitle"/>
          </p:nvPr>
        </p:nvSpPr>
        <p:spPr>
          <a:xfrm>
            <a:off x="1085850" y="2031025"/>
            <a:ext cx="5691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Apa itu Database?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9"/>
          <p:cNvSpPr txBox="1"/>
          <p:nvPr>
            <p:ph type="title"/>
          </p:nvPr>
        </p:nvSpPr>
        <p:spPr>
          <a:xfrm>
            <a:off x="457200" y="605600"/>
            <a:ext cx="67584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Database / Basis Data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 txBox="1"/>
          <p:nvPr>
            <p:ph idx="1" type="body"/>
          </p:nvPr>
        </p:nvSpPr>
        <p:spPr>
          <a:xfrm>
            <a:off x="457200" y="1995750"/>
            <a:ext cx="68166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700"/>
              <a:buChar char="▸"/>
            </a:pPr>
            <a:r>
              <a:rPr lang="en" sz="1700"/>
              <a:t>Basis data (bahasa Inggris: database), adalah kumpulan data yang tersusun secara sistematis dan diorganisasikan secara komputerisasi.</a:t>
            </a:r>
            <a:endParaRPr sz="1700"/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▸"/>
            </a:pPr>
            <a:r>
              <a:rPr lang="en" sz="1700"/>
              <a:t>Sistem yang digunakan untuk mengelola dan memanggil query basis data disebut sistem manajemen basis data (Database Management System, DBMS).</a:t>
            </a:r>
            <a:endParaRPr sz="1700"/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</p:txBody>
      </p:sp>
      <p:sp>
        <p:nvSpPr>
          <p:cNvPr id="529" name="Google Shape;529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0"/>
          <p:cNvSpPr txBox="1"/>
          <p:nvPr>
            <p:ph type="ctrTitle"/>
          </p:nvPr>
        </p:nvSpPr>
        <p:spPr>
          <a:xfrm>
            <a:off x="1107725" y="2139000"/>
            <a:ext cx="5691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Apa itu Sistem Database?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